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  <p:sldMasterId id="2147483936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16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6E64F-7BE3-4430-B609-92AD2085FC76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245B0B-0640-4ACE-80E4-E27EF1110781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6E64F-7BE3-4430-B609-92AD2085FC76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45B0B-0640-4ACE-80E4-E27EF11107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6E64F-7BE3-4430-B609-92AD2085FC76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45B0B-0640-4ACE-80E4-E27EF11107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6E64F-7BE3-4430-B609-92AD2085FC76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245B0B-0640-4ACE-80E4-E27EF111078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6E64F-7BE3-4430-B609-92AD2085FC76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45B0B-0640-4ACE-80E4-E27EF11107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6E64F-7BE3-4430-B609-92AD2085FC76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45B0B-0640-4ACE-80E4-E27EF11107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6E64F-7BE3-4430-B609-92AD2085FC76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45B0B-0640-4ACE-80E4-E27EF111078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6E64F-7BE3-4430-B609-92AD2085FC76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45B0B-0640-4ACE-80E4-E27EF111078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6E64F-7BE3-4430-B609-92AD2085FC76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45B0B-0640-4ACE-80E4-E27EF11107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6E64F-7BE3-4430-B609-92AD2085FC76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45B0B-0640-4ACE-80E4-E27EF11107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6E64F-7BE3-4430-B609-92AD2085FC76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45B0B-0640-4ACE-80E4-E27EF11107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6E64F-7BE3-4430-B609-92AD2085FC76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245B0B-0640-4ACE-80E4-E27EF1110781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6E64F-7BE3-4430-B609-92AD2085FC76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45B0B-0640-4ACE-80E4-E27EF11107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6E64F-7BE3-4430-B609-92AD2085FC76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45B0B-0640-4ACE-80E4-E27EF11107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6E64F-7BE3-4430-B609-92AD2085FC76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45B0B-0640-4ACE-80E4-E27EF11107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6E64F-7BE3-4430-B609-92AD2085FC76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245B0B-0640-4ACE-80E4-E27EF1110781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6E64F-7BE3-4430-B609-92AD2085FC76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245B0B-0640-4ACE-80E4-E27EF111078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6E64F-7BE3-4430-B609-92AD2085FC76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245B0B-0640-4ACE-80E4-E27EF1110781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6E64F-7BE3-4430-B609-92AD2085FC76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245B0B-0640-4ACE-80E4-E27EF111078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6E64F-7BE3-4430-B609-92AD2085FC76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245B0B-0640-4ACE-80E4-E27EF111078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6E64F-7BE3-4430-B609-92AD2085FC76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245B0B-0640-4ACE-80E4-E27EF1110781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6E64F-7BE3-4430-B609-92AD2085FC76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245B0B-0640-4ACE-80E4-E27EF1110781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736E64F-7BE3-4430-B609-92AD2085FC76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6E245B0B-0640-4ACE-80E4-E27EF1110781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B736E64F-7BE3-4430-B609-92AD2085FC76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E245B0B-0640-4ACE-80E4-E27EF1110781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cap="none" dirty="0" smtClean="0"/>
              <a:t>Их имена носят улицы           Казани</a:t>
            </a:r>
            <a:endParaRPr lang="ru-RU" cap="none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575176" y="6232376"/>
            <a:ext cx="3568824" cy="62562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70 </a:t>
            </a:r>
            <a:r>
              <a:rPr lang="ru-RU" dirty="0" err="1" smtClean="0"/>
              <a:t>летию</a:t>
            </a:r>
            <a:r>
              <a:rPr lang="ru-RU" dirty="0" smtClean="0"/>
              <a:t>  Победы посвящается…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459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67944" y="109776"/>
            <a:ext cx="3456384" cy="877808"/>
          </a:xfrm>
        </p:spPr>
        <p:txBody>
          <a:bodyPr>
            <a:normAutofit fontScale="90000"/>
          </a:bodyPr>
          <a:lstStyle/>
          <a:p>
            <a:r>
              <a:rPr lang="ru-RU" dirty="0"/>
              <a:t> </a:t>
            </a:r>
            <a:r>
              <a:rPr lang="ru-RU" sz="2000" cap="none" dirty="0" err="1" smtClean="0"/>
              <a:t>Улица.Рихарда</a:t>
            </a:r>
            <a:r>
              <a:rPr lang="ru-RU" sz="2000" cap="none" dirty="0" smtClean="0"/>
              <a:t> </a:t>
            </a:r>
            <a:r>
              <a:rPr lang="ru-RU" sz="2000" cap="none" dirty="0" smtClean="0"/>
              <a:t>Зорге:</a:t>
            </a:r>
            <a:endParaRPr lang="ru-RU" sz="20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707904" y="908720"/>
            <a:ext cx="5134497" cy="5760640"/>
          </a:xfrm>
        </p:spPr>
        <p:txBody>
          <a:bodyPr>
            <a:normAutofit fontScale="92500"/>
          </a:bodyPr>
          <a:lstStyle/>
          <a:p>
            <a:pPr algn="l"/>
            <a:r>
              <a:rPr lang="ru-RU" sz="16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Зорге </a:t>
            </a: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Рихард </a:t>
            </a: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советский разведчик.</a:t>
            </a:r>
            <a:r>
              <a:rPr lang="ru-RU" sz="16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Родился 4 октября 1895г в поселке </a:t>
            </a:r>
            <a:r>
              <a:rPr lang="ru-RU" sz="16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Сабунчи</a:t>
            </a:r>
            <a:r>
              <a:rPr lang="ru-RU" sz="16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16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, под </a:t>
            </a:r>
            <a:r>
              <a:rPr lang="ru-RU" sz="16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Баку </a:t>
            </a:r>
            <a:r>
              <a:rPr lang="ru-RU" sz="16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в семье немецкого техника-нефтяника. </a:t>
            </a:r>
          </a:p>
          <a:p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 В 1899 скопивший состояние отец </a:t>
            </a: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Зорге </a:t>
            </a: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уехал с семьей в </a:t>
            </a: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Германию</a:t>
            </a: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. Зорге окончил повышенную среднюю школу, рано увлекся историей, философией, политикой. В 1914 ушел добровольцем на фронт, был ранен. Вернувшись в </a:t>
            </a: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Берлин</a:t>
            </a: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, поступил в </a:t>
            </a: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Берлинский </a:t>
            </a: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университет, но, не доучившись, ушел на восточный фронт. В 1916 сблизился с левыми социалистами и стал убежденным коммунистом. На восточном фронте Рихард получает три ранения, последнее из которых в 1918 г. </a:t>
            </a: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делает </a:t>
            </a: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его хромым на всю жизнь - одна нога становится короче на 2,5 см. В этом же году демобилизовался, получив за участие в войне железный крест 2-й степени, перешел в </a:t>
            </a:r>
            <a:r>
              <a:rPr lang="ru-RU" sz="1600" b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Кильский</a:t>
            </a: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университет. Участвовал в восстании моряков в киле в ноябре 1918. Окончил университет со степенью доктора политических наук. В 1919 вступил в КПГ, преподавал, был редактором коммунистической газет, работал в частном институте. За политическую деятельность подвергался репрессиям.</a:t>
            </a:r>
            <a:r>
              <a:rPr lang="ru-RU" sz="16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endParaRPr lang="ru-RU" sz="1600" b="1" i="1" dirty="0">
              <a:solidFill>
                <a:schemeClr val="tx1">
                  <a:lumMod val="95000"/>
                </a:schemeClr>
              </a:solidFill>
              <a:effectLst/>
            </a:endParaRPr>
          </a:p>
        </p:txBody>
      </p:sp>
      <p:pic>
        <p:nvPicPr>
          <p:cNvPr id="1026" name="Picture 2" descr="C:\Users\User\Downloads\934778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48680"/>
            <a:ext cx="3240360" cy="4780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9546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9347782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2" y="1412776"/>
            <a:ext cx="2461846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5856" y="1052736"/>
            <a:ext cx="5240560" cy="5378896"/>
          </a:xfrm>
        </p:spPr>
        <p:txBody>
          <a:bodyPr/>
          <a:lstStyle/>
          <a:p>
            <a:r>
              <a:rPr lang="ru-RU" sz="1400" b="1" smtClean="0">
                <a:effectLst/>
              </a:rPr>
              <a:t/>
            </a:r>
            <a:br>
              <a:rPr lang="ru-RU" sz="1400" b="1" smtClean="0">
                <a:effectLst/>
              </a:rPr>
            </a:br>
            <a:r>
              <a:rPr lang="ru-RU" sz="1400" b="1">
                <a:effectLst/>
              </a:rPr>
              <a:t/>
            </a:r>
            <a:br>
              <a:rPr lang="ru-RU" sz="1400" b="1">
                <a:effectLst/>
              </a:rPr>
            </a:br>
            <a:r>
              <a:rPr lang="ru-RU" sz="1400" b="1" smtClean="0">
                <a:effectLst/>
              </a:rPr>
              <a:t/>
            </a:r>
            <a:br>
              <a:rPr lang="ru-RU" sz="1400" b="1" smtClean="0">
                <a:effectLst/>
              </a:rPr>
            </a:br>
            <a:r>
              <a:rPr lang="ru-RU" sz="1400" b="1">
                <a:effectLst/>
              </a:rPr>
              <a:t/>
            </a:r>
            <a:br>
              <a:rPr lang="ru-RU" sz="1400" b="1">
                <a:effectLst/>
              </a:rPr>
            </a:br>
            <a:r>
              <a:rPr lang="ru-RU" sz="1400" b="1" smtClean="0">
                <a:effectLst/>
              </a:rPr>
              <a:t/>
            </a:r>
            <a:br>
              <a:rPr lang="ru-RU" sz="1400" b="1" smtClean="0">
                <a:effectLst/>
              </a:rPr>
            </a:br>
            <a:r>
              <a:rPr lang="ru-RU" sz="1400" b="1">
                <a:effectLst/>
              </a:rPr>
              <a:t/>
            </a:r>
            <a:br>
              <a:rPr lang="ru-RU" sz="1400" b="1">
                <a:effectLst/>
              </a:rPr>
            </a:br>
            <a:r>
              <a:rPr lang="ru-RU" sz="1400" b="1" smtClean="0">
                <a:effectLst/>
              </a:rPr>
              <a:t/>
            </a:r>
            <a:br>
              <a:rPr lang="ru-RU" sz="1400" b="1" smtClean="0">
                <a:effectLst/>
              </a:rPr>
            </a:br>
            <a:r>
              <a:rPr lang="ru-RU" sz="1400" b="1">
                <a:effectLst/>
              </a:rPr>
              <a:t/>
            </a:r>
            <a:br>
              <a:rPr lang="ru-RU" sz="1400" b="1">
                <a:effectLst/>
              </a:rPr>
            </a:br>
            <a:r>
              <a:rPr lang="ru-RU" sz="1400" b="1" smtClean="0">
                <a:effectLst/>
              </a:rPr>
              <a:t/>
            </a:r>
            <a:br>
              <a:rPr lang="ru-RU" sz="1400" b="1" smtClean="0">
                <a:effectLst/>
              </a:rPr>
            </a:br>
            <a:r>
              <a:rPr lang="ru-RU" sz="1400" b="1" smtClean="0">
                <a:effectLst/>
              </a:rPr>
              <a:t/>
            </a:r>
            <a:br>
              <a:rPr lang="ru-RU" sz="1400" b="1" smtClean="0">
                <a:effectLst/>
              </a:rPr>
            </a:br>
            <a:r>
              <a:rPr lang="ru-RU" sz="1400" b="1">
                <a:effectLst/>
              </a:rPr>
              <a:t/>
            </a:r>
            <a:br>
              <a:rPr lang="ru-RU" sz="1400" b="1">
                <a:effectLst/>
              </a:rPr>
            </a:br>
            <a:r>
              <a:rPr lang="ru-RU" sz="1400" b="1" smtClean="0">
                <a:effectLst/>
              </a:rPr>
              <a:t/>
            </a:r>
            <a:br>
              <a:rPr lang="ru-RU" sz="1400" b="1" smtClean="0">
                <a:effectLst/>
              </a:rPr>
            </a:br>
            <a:r>
              <a:rPr lang="ru-RU" sz="1400" b="1">
                <a:effectLst/>
              </a:rPr>
              <a:t/>
            </a:r>
            <a:br>
              <a:rPr lang="ru-RU" sz="1400" b="1">
                <a:effectLst/>
              </a:rPr>
            </a:br>
            <a:r>
              <a:rPr lang="ru-RU" sz="1400" b="1" smtClean="0">
                <a:effectLst/>
              </a:rPr>
              <a:t>Ул. Карбышева</a:t>
            </a:r>
            <a:r>
              <a:rPr lang="ru-RU" sz="1400" b="1">
                <a:effectLst/>
              </a:rPr>
              <a:t>:</a:t>
            </a:r>
            <a:r>
              <a:rPr lang="ru-RU" sz="1400" b="1" smtClean="0">
                <a:effectLst/>
              </a:rPr>
              <a:t/>
            </a:r>
            <a:br>
              <a:rPr lang="ru-RU" sz="1400" b="1" smtClean="0">
                <a:effectLst/>
              </a:rPr>
            </a:br>
            <a:r>
              <a:rPr lang="ru-RU" sz="1400" b="1">
                <a:effectLst/>
              </a:rPr>
              <a:t/>
            </a:r>
            <a:br>
              <a:rPr lang="ru-RU" sz="1400" b="1">
                <a:effectLst/>
              </a:rPr>
            </a:br>
            <a:r>
              <a:rPr lang="ru-RU" sz="1400" b="1" smtClean="0">
                <a:effectLst/>
              </a:rPr>
              <a:t/>
            </a:r>
            <a:br>
              <a:rPr lang="ru-RU" sz="1400" b="1" smtClean="0">
                <a:effectLst/>
              </a:rPr>
            </a:br>
            <a:r>
              <a:rPr lang="ru-RU" sz="1400" b="1">
                <a:effectLst/>
              </a:rPr>
              <a:t/>
            </a:r>
            <a:br>
              <a:rPr lang="ru-RU" sz="1400" b="1">
                <a:effectLst/>
              </a:rPr>
            </a:br>
            <a:r>
              <a:rPr lang="ru-RU" sz="1400" b="1" smtClean="0">
                <a:effectLst/>
              </a:rPr>
              <a:t>                                                                                                               Дмитрий Михайлович Карбышев родился в семье военного чиновника </a:t>
            </a:r>
            <a:r>
              <a:rPr lang="ru-RU" sz="1400" b="1">
                <a:effectLst/>
              </a:rPr>
              <a:t>в Омске в октябре 1880 года. Карбышев участвовал в русско-японской войне, закончил Николаевскую инженерную академию</a:t>
            </a:r>
            <a:r>
              <a:rPr lang="ru-RU" sz="1400" b="1" smtClean="0">
                <a:effectLst/>
              </a:rPr>
              <a:t>.</a:t>
            </a:r>
            <a:r>
              <a:rPr lang="ru-RU" sz="1400" b="1">
                <a:effectLst/>
              </a:rPr>
              <a:t> Под его руководством перестраивался VII форт, расположенный недалеко от местечка Лобачев (ныне Польша</a:t>
            </a:r>
            <a:r>
              <a:rPr lang="ru-RU" sz="1400" b="1" smtClean="0">
                <a:effectLst/>
              </a:rPr>
              <a:t>).</a:t>
            </a:r>
            <a:r>
              <a:rPr lang="ru-RU" sz="1400" b="1">
                <a:effectLst/>
              </a:rPr>
              <a:t> Д.М. Карбышев разрабатывал проект форта "И" и с мая 1914 г. приступил к его строительству. К началу первой мировой войны форт не был закончен, успели возвести только полевые укрепления. В ноябре 1914 г. Д.М. Карбышев отбыл в действующую армию. С 1918 г. полковник Д.М. Карбышев служил в рядах Красной Армии, а после окончания гражданской войны стал преподавать в военно-учебных заведениях. Он многое сделал для развития военно-инженерной науки. В 1940 г. Д.М. Карбышеву присвоено звание генерал-лейтенанта инженерных войск. Профессор (1938 г.), доктор военных наук (1941 г.) Д.М. Карбышев был автором более ста научных трудов</a:t>
            </a:r>
            <a:r>
              <a:rPr lang="ru-RU" sz="1400" b="1" smtClean="0">
                <a:effectLst/>
              </a:rPr>
              <a:t>.</a:t>
            </a:r>
            <a:r>
              <a:rPr lang="ru-RU" sz="1400">
                <a:effectLst/>
              </a:rPr>
              <a:t> Жизнь и смерть его были подвигом во имя жизни". За исключительную стойкость и мужество, проявленные в борьбе с фашистами, Д.М. Карбышеву в 1946 г. присвоено звание Героя Советского Союза посмертно.</a:t>
            </a:r>
            <a:endParaRPr lang="ru-RU" sz="1400" b="1"/>
          </a:p>
        </p:txBody>
      </p:sp>
    </p:spTree>
    <p:extLst>
      <p:ext uri="{BB962C8B-B14F-4D97-AF65-F5344CB8AC3E}">
        <p14:creationId xmlns:p14="http://schemas.microsoft.com/office/powerpoint/2010/main" val="275031073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563888" y="0"/>
            <a:ext cx="3302496" cy="1199396"/>
          </a:xfrm>
        </p:spPr>
        <p:txBody>
          <a:bodyPr/>
          <a:lstStyle/>
          <a:p>
            <a:pPr marL="18288" indent="0">
              <a:buNone/>
            </a:pPr>
            <a:r>
              <a:rPr lang="ru-RU" smtClean="0"/>
              <a:t>Ул.Фучика: </a:t>
            </a:r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699792" y="836712"/>
            <a:ext cx="6096860" cy="5688632"/>
          </a:xfrm>
        </p:spPr>
        <p:txBody>
          <a:bodyPr/>
          <a:lstStyle/>
          <a:p>
            <a:r>
              <a:rPr lang="ru-RU" sz="1600">
                <a:effectLst/>
              </a:rPr>
              <a:t>Юлиус Фучик родился 23 февраля 1903 года в рабочей семье Праге. Во время первой мировой войны семья Фучика переехала в Пльзень, где отец работал на заводе «Шкода». С детства он увлекался музыкой, издавал детские журналы «Славянин» и «Веселая мысль». В 1921 году окончил реальное училище в Пльзене. После этого поступил на Философский факультет Пражского Университета. В это время он знакомится с Россией — о нашей стране и событиях в ней ему много рассказывал учитель, который в 1915 году во время войны, будучи солдатом австро-венгерской армии, сдался в плен русским и до 1920 года находился в Самаре. Здесь он изучил русский язык, которому обучил и своего племянника. Во время учебы Фучику приходилось подрабатывать на стороне, нанимаясь то в качестве рабочего, то в качестве мелкого служащего. Много общаясь с рабочими, Ю. Фучик пропитывается социалистическими идеями и в 1921 году вступает в Компартию Чехословакии. В 1921 году он также начинает сотрудничать с редакциями коммунистических и прогрессивных газет и журналов, таких как «Прамен», «Правда», «Руде право», «Социалист» и «Авангард». Он помещал в них статьи из области литературной и театральной критики.</a:t>
            </a:r>
            <a:r>
              <a:rPr lang="ru-RU" sz="1600" smtClean="0">
                <a:effectLst/>
              </a:rPr>
              <a:t>8 сентября </a:t>
            </a:r>
            <a:r>
              <a:rPr lang="ru-RU" sz="1600">
                <a:effectLst/>
              </a:rPr>
              <a:t>1943 года по приговору берлинского суда Юлиус Фучик был казнен.</a:t>
            </a:r>
            <a:endParaRPr lang="ru-RU" sz="1600"/>
          </a:p>
        </p:txBody>
      </p:sp>
      <p:pic>
        <p:nvPicPr>
          <p:cNvPr id="3074" name="Picture 2" descr="C:\Users\User\Downloads\934778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0" y="1196752"/>
            <a:ext cx="2304256" cy="3894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3886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7944" y="260648"/>
            <a:ext cx="2942730" cy="720080"/>
          </a:xfrm>
        </p:spPr>
        <p:txBody>
          <a:bodyPr/>
          <a:lstStyle/>
          <a:p>
            <a:pPr marL="18288" indent="0">
              <a:buNone/>
            </a:pPr>
            <a:r>
              <a:rPr lang="ru-RU" smtClean="0"/>
              <a:t>Ул.Сыртлановой:</a:t>
            </a: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0" y="1196752"/>
            <a:ext cx="5823050" cy="5400600"/>
          </a:xfrm>
        </p:spPr>
        <p:txBody>
          <a:bodyPr/>
          <a:lstStyle/>
          <a:p>
            <a:r>
              <a:rPr lang="ru-RU" sz="1400">
                <a:effectLst/>
              </a:rPr>
              <a:t>Сыртланова Магуба </a:t>
            </a:r>
            <a:r>
              <a:rPr lang="ru-RU" sz="1400" err="1">
                <a:effectLst/>
              </a:rPr>
              <a:t>Гусейновна</a:t>
            </a:r>
            <a:r>
              <a:rPr lang="ru-RU" sz="1400">
                <a:effectLst/>
              </a:rPr>
              <a:t> (по др. данным </a:t>
            </a:r>
            <a:r>
              <a:rPr lang="ru-RU" sz="1400" err="1">
                <a:effectLst/>
              </a:rPr>
              <a:t>Хусаиновна</a:t>
            </a:r>
            <a:r>
              <a:rPr lang="ru-RU" sz="1400">
                <a:effectLst/>
              </a:rPr>
              <a:t>) гвардии старший лейтенант, заместитель командира эскадрильи 46-го гвардейского Таманского женского авиационного полка ночных бомбардировщиков. Родилась 15 июля 1912 года в </a:t>
            </a:r>
            <a:r>
              <a:rPr lang="ru-RU" sz="1400" err="1">
                <a:effectLst/>
              </a:rPr>
              <a:t>г.Белебей</a:t>
            </a:r>
            <a:r>
              <a:rPr lang="ru-RU" sz="1400">
                <a:effectLst/>
              </a:rPr>
              <a:t> (Башкирия). Татарка. Окончила аэроклуб и планерную школу в </a:t>
            </a:r>
            <a:r>
              <a:rPr lang="ru-RU" sz="1400" err="1">
                <a:effectLst/>
              </a:rPr>
              <a:t>г.Тбилиси</a:t>
            </a:r>
            <a:r>
              <a:rPr lang="ru-RU" sz="1400" smtClean="0">
                <a:effectLst/>
              </a:rPr>
              <a:t>.</a:t>
            </a:r>
            <a:r>
              <a:rPr lang="ru-RU" sz="1400">
                <a:effectLst/>
              </a:rPr>
              <a:t> Участник Великой Отечественной войны с июля 1941 года. Магуба Сыртланова сражалась на Северном Кавказе, Таманском полуострове, в Крыму, Белоруссии, Польше и в Восточной Пруссии. В боях проявляла исключительную смелость, мужество и отвагу, совершила 780 боевых вылетов с боевым налетом 928 часов, сбросила 190 т бомбового груза. В самых сложных метеорологических условиях Сыртланова с большой точностью выводила группы самолетов в заданные районы</a:t>
            </a:r>
            <a:r>
              <a:rPr lang="ru-RU" sz="1400" smtClean="0">
                <a:effectLst/>
              </a:rPr>
              <a:t>.</a:t>
            </a:r>
            <a:r>
              <a:rPr lang="ru-RU" sz="1400">
                <a:effectLst/>
              </a:rPr>
              <a:t> За мужество и отвагу гвардии старший лейтенант Магуба </a:t>
            </a:r>
            <a:r>
              <a:rPr lang="ru-RU" sz="1400" err="1">
                <a:effectLst/>
              </a:rPr>
              <a:t>Гусейновна</a:t>
            </a:r>
            <a:r>
              <a:rPr lang="ru-RU" sz="1400">
                <a:effectLst/>
              </a:rPr>
              <a:t> Сыртланова удостоена звания Героя Советского Союза</a:t>
            </a:r>
            <a:r>
              <a:rPr lang="ru-RU" sz="1400" smtClean="0">
                <a:effectLst/>
              </a:rPr>
              <a:t>.</a:t>
            </a:r>
            <a:r>
              <a:rPr lang="ru-RU" sz="1400">
                <a:effectLst/>
              </a:rPr>
              <a:t> После войны персональная пенсионерка </a:t>
            </a:r>
            <a:r>
              <a:rPr lang="ru-RU" sz="1400" err="1">
                <a:effectLst/>
              </a:rPr>
              <a:t>М.Г.Сыртланова</a:t>
            </a:r>
            <a:r>
              <a:rPr lang="ru-RU" sz="1400">
                <a:effectLst/>
              </a:rPr>
              <a:t> жила в Казани. Скончалась 1 октября 1971 года.</a:t>
            </a:r>
            <a:br>
              <a:rPr lang="ru-RU" sz="1400">
                <a:effectLst/>
              </a:rPr>
            </a:br>
            <a:r>
              <a:rPr lang="ru-RU" sz="1400">
                <a:effectLst/>
              </a:rPr>
              <a:t>Награждена орденом Ленина (1946), двумя орденами Боевого </a:t>
            </a:r>
            <a:r>
              <a:rPr lang="ru-RU" sz="1400" err="1">
                <a:effectLst/>
              </a:rPr>
              <a:t>Крсного</a:t>
            </a:r>
            <a:r>
              <a:rPr lang="ru-RU" sz="1400">
                <a:effectLst/>
              </a:rPr>
              <a:t> Знамени (1943, 1945), Отечественной войны 2-й степени (1944) и Красной Звезды (1944). В одной из школ Белебея открыт Музей</a:t>
            </a:r>
            <a:r>
              <a:rPr lang="ru-RU" sz="1400" smtClean="0">
                <a:effectLst/>
              </a:rPr>
              <a:t>.</a:t>
            </a:r>
            <a:r>
              <a:rPr lang="ru-RU" sz="1400">
                <a:effectLst/>
              </a:rPr>
              <a:t> Скончалась 1 октября 1971 года.</a:t>
            </a:r>
            <a:br>
              <a:rPr lang="ru-RU" sz="1400">
                <a:effectLst/>
              </a:rPr>
            </a:br>
            <a:r>
              <a:rPr lang="ru-RU" sz="1400"/>
              <a:t/>
            </a:r>
            <a:br>
              <a:rPr lang="ru-RU" sz="1400"/>
            </a:br>
            <a:endParaRPr lang="ru-RU" sz="1400"/>
          </a:p>
        </p:txBody>
      </p:sp>
      <p:pic>
        <p:nvPicPr>
          <p:cNvPr id="4098" name="Picture 2" descr="C:\Users\User\Downloads\934778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665" y="1412776"/>
            <a:ext cx="2852757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592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067944" y="260648"/>
            <a:ext cx="2880320" cy="517794"/>
          </a:xfrm>
        </p:spPr>
        <p:txBody>
          <a:bodyPr/>
          <a:lstStyle/>
          <a:p>
            <a:pPr marL="18288" indent="0">
              <a:buNone/>
            </a:pPr>
            <a:r>
              <a:rPr lang="ru-RU" smtClean="0">
                <a:effectLst/>
              </a:rPr>
              <a:t>Ул.Сафиуллина:</a:t>
            </a:r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443131" y="1196752"/>
            <a:ext cx="6700869" cy="5661248"/>
          </a:xfrm>
        </p:spPr>
        <p:txBody>
          <a:bodyPr/>
          <a:lstStyle/>
          <a:p>
            <a:r>
              <a:rPr lang="ru-RU" sz="1400">
                <a:effectLst/>
              </a:rPr>
              <a:t>Сафиуллин Гани Бекинович командир 25-го стрелкового корпуса (Степной фронт) генерал-майор. Родился 1 июля 1905 года в селе Старый Кашир ныне Сармановского района (Татарстан) в семье крестьянина-бедняка. По национальности v татарин. Учился в сельском медресе. В 20-е годы после смерти родителей, беспризорный мальчишка ездил по стране в поисках куска хлеба. В 1922 г. судьба занесла Гани в Тургайские степи (Казахстан), где он нанялся пасти скот. В том же году он стал рассыльным укома партии, вступил в ряды комсомола. В 1923-26 гг. учился в краевой Совпартшколе и, окончив ее, направился инструктором в Бухтарминский уездный комитет комсомола в городе Семипалатинск (Казахстан).</a:t>
            </a:r>
            <a:br>
              <a:rPr lang="ru-RU" sz="1400">
                <a:effectLst/>
              </a:rPr>
            </a:br>
            <a:r>
              <a:rPr lang="ru-RU" sz="1400">
                <a:effectLst/>
              </a:rPr>
              <a:t>В Советской армии с 1927. В 1928 окончил школу по подготовке командиров взводов запаса. В 1930-31 гг. учился в Высшем пограничном военном училище, служил в войсках НКВД. Накануне Великой Отечественной Войны командовал полком. В 1941 г. окончил вечерний факультет Академии имени М.В.Фрунзе.</a:t>
            </a:r>
            <a:br>
              <a:rPr lang="ru-RU" sz="1400">
                <a:effectLst/>
              </a:rPr>
            </a:br>
            <a:r>
              <a:rPr lang="ru-RU" sz="1400">
                <a:effectLst/>
              </a:rPr>
              <a:t>В боях с немецко-фашистскими захватчиками учавствовал с июня 1941 г.</a:t>
            </a:r>
            <a:br>
              <a:rPr lang="ru-RU" sz="1400">
                <a:effectLst/>
              </a:rPr>
            </a:br>
            <a:r>
              <a:rPr lang="ru-RU" sz="1400">
                <a:effectLst/>
              </a:rPr>
              <a:t>В должности командира 25-го стрелкового корпуса (Степной фронт) участвовал в освобождении Украины. Корпус под его командованием в ночь на 25сентября 1943 года с ходу форсировал Днепр в районе сел Бородаевка и Домоткань (Верхнеднепровский район Днепропетровской области). Имея в боевых порядках полковую и дивизионную артиллерию, отражая многочисленные контратаки противника, за 5 дней боев расширил плацдарм по фронту до 25 и вглубину до 15 километров и прочно на нем закрепился</a:t>
            </a:r>
            <a:r>
              <a:rPr lang="ru-RU" sz="1400" smtClean="0">
                <a:effectLst/>
              </a:rPr>
              <a:t>.</a:t>
            </a:r>
            <a:r>
              <a:rPr lang="ru-RU" sz="1400">
                <a:effectLst/>
              </a:rPr>
              <a:t> Звание Героя Советского Союза с вручением ордена Ленина и медали "Золотая Звезда" Гани Беккиновичу Сафиуллину присвоено указом Президиума Верховного Совета СССР от 26 октября 1943 г за успешное руководство воинскими соединениями и проявленные приэтом личное мужество и </a:t>
            </a:r>
            <a:r>
              <a:rPr lang="ru-RU" sz="1400" smtClean="0">
                <a:effectLst/>
              </a:rPr>
              <a:t>героизм. Умер </a:t>
            </a:r>
            <a:r>
              <a:rPr lang="ru-RU" sz="1400">
                <a:effectLst/>
              </a:rPr>
              <a:t>14 октября 1973 года.</a:t>
            </a:r>
            <a:endParaRPr lang="ru-RU" sz="1400"/>
          </a:p>
        </p:txBody>
      </p:sp>
      <p:pic>
        <p:nvPicPr>
          <p:cNvPr id="5122" name="Picture 2" descr="C:\Users\User\Downloads\9347785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53" y="1988840"/>
            <a:ext cx="2270578" cy="320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958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47664" y="1844824"/>
            <a:ext cx="6408712" cy="2996983"/>
          </a:xfrm>
        </p:spPr>
        <p:txBody>
          <a:bodyPr>
            <a:normAutofit/>
          </a:bodyPr>
          <a:lstStyle/>
          <a:p>
            <a:pPr marL="18288" indent="0">
              <a:buNone/>
            </a:pPr>
            <a:endParaRPr lang="ru-RU" dirty="0">
              <a:effectLst/>
            </a:endParaRPr>
          </a:p>
          <a:p>
            <a:pPr marL="18288" indent="0">
              <a:buNone/>
            </a:pPr>
            <a:endParaRPr lang="ru-RU" dirty="0" smtClean="0">
              <a:effectLst/>
            </a:endParaRPr>
          </a:p>
          <a:p>
            <a:pPr marL="18288" indent="0">
              <a:buNone/>
            </a:pPr>
            <a:r>
              <a:rPr lang="ru-RU" dirty="0">
                <a:effectLst/>
              </a:rPr>
              <a:t>К 70-летию Победы в Казани увековечат память трех Героев Советского Союза — Ивана </a:t>
            </a:r>
            <a:r>
              <a:rPr lang="ru-RU" dirty="0" err="1">
                <a:effectLst/>
              </a:rPr>
              <a:t>Кабушкина</a:t>
            </a:r>
            <a:r>
              <a:rPr lang="ru-RU" dirty="0">
                <a:effectLst/>
              </a:rPr>
              <a:t>, Султана </a:t>
            </a:r>
            <a:r>
              <a:rPr lang="ru-RU" dirty="0" err="1">
                <a:effectLst/>
              </a:rPr>
              <a:t>Амет</a:t>
            </a:r>
            <a:r>
              <a:rPr lang="ru-RU" dirty="0">
                <a:effectLst/>
              </a:rPr>
              <a:t>-Хана и Виктора </a:t>
            </a:r>
            <a:r>
              <a:rPr lang="ru-RU" dirty="0" err="1">
                <a:effectLst/>
              </a:rPr>
              <a:t>Сажинова</a:t>
            </a:r>
            <a:r>
              <a:rPr lang="ru-RU" dirty="0">
                <a:effectLst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2362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Базовая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ерспектива">
  <a:themeElements>
    <a:clrScheme name="Перспектива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ерспектив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</TotalTime>
  <Words>537</Words>
  <Application>Microsoft Office PowerPoint</Application>
  <PresentationFormat>Экран (4:3)</PresentationFormat>
  <Paragraphs>15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Базовая</vt:lpstr>
      <vt:lpstr>Перспектива</vt:lpstr>
      <vt:lpstr>Их имена носят улицы           Казани</vt:lpstr>
      <vt:lpstr> Улица.Рихарда Зорге:</vt:lpstr>
      <vt:lpstr>             Ул. Карбышева:                                                                                                                   Дмитрий Михайлович Карбышев родился в семье военного чиновника в Омске в октябре 1880 года. Карбышев участвовал в русско-японской войне, закончил Николаевскую инженерную академию. Под его руководством перестраивался VII форт, расположенный недалеко от местечка Лобачев (ныне Польша). Д.М. Карбышев разрабатывал проект форта "И" и с мая 1914 г. приступил к его строительству. К началу первой мировой войны форт не был закончен, успели возвести только полевые укрепления. В ноябре 1914 г. Д.М. Карбышев отбыл в действующую армию. С 1918 г. полковник Д.М. Карбышев служил в рядах Красной Армии, а после окончания гражданской войны стал преподавать в военно-учебных заведениях. Он многое сделал для развития военно-инженерной науки. В 1940 г. Д.М. Карбышеву присвоено звание генерал-лейтенанта инженерных войск. Профессор (1938 г.), доктор военных наук (1941 г.) Д.М. Карбышев был автором более ста научных трудов. Жизнь и смерть его были подвигом во имя жизни". За исключительную стойкость и мужество, проявленные в борьбе с фашистами, Д.М. Карбышеву в 1946 г. присвоено звание Героя Советского Союза посмертно.</vt:lpstr>
      <vt:lpstr>Юлиус Фучик родился 23 февраля 1903 года в рабочей семье Праге. Во время первой мировой войны семья Фучика переехала в Пльзень, где отец работал на заводе «Шкода». С детства он увлекался музыкой, издавал детские журналы «Славянин» и «Веселая мысль». В 1921 году окончил реальное училище в Пльзене. После этого поступил на Философский факультет Пражского Университета. В это время он знакомится с Россией — о нашей стране и событиях в ней ему много рассказывал учитель, который в 1915 году во время войны, будучи солдатом австро-венгерской армии, сдался в плен русским и до 1920 года находился в Самаре. Здесь он изучил русский язык, которому обучил и своего племянника. Во время учебы Фучику приходилось подрабатывать на стороне, нанимаясь то в качестве рабочего, то в качестве мелкого служащего. Много общаясь с рабочими, Ю. Фучик пропитывается социалистическими идеями и в 1921 году вступает в Компартию Чехословакии. В 1921 году он также начинает сотрудничать с редакциями коммунистических и прогрессивных газет и журналов, таких как «Прамен», «Правда», «Руде право», «Социалист» и «Авангард». Он помещал в них статьи из области литературной и театральной критики.8 сентября 1943 года по приговору берлинского суда Юлиус Фучик был казнен.</vt:lpstr>
      <vt:lpstr>Сыртланова Магуба Гусейновна (по др. данным Хусаиновна) гвардии старший лейтенант, заместитель командира эскадрильи 46-го гвардейского Таманского женского авиационного полка ночных бомбардировщиков. Родилась 15 июля 1912 года в г.Белебей (Башкирия). Татарка. Окончила аэроклуб и планерную школу в г.Тбилиси. Участник Великой Отечественной войны с июля 1941 года. Магуба Сыртланова сражалась на Северном Кавказе, Таманском полуострове, в Крыму, Белоруссии, Польше и в Восточной Пруссии. В боях проявляла исключительную смелость, мужество и отвагу, совершила 780 боевых вылетов с боевым налетом 928 часов, сбросила 190 т бомбового груза. В самых сложных метеорологических условиях Сыртланова с большой точностью выводила группы самолетов в заданные районы. За мужество и отвагу гвардии старший лейтенант Магуба Гусейновна Сыртланова удостоена звания Героя Советского Союза. После войны персональная пенсионерка М.Г.Сыртланова жила в Казани. Скончалась 1 октября 1971 года. Награждена орденом Ленина (1946), двумя орденами Боевого Крсного Знамени (1943, 1945), Отечественной войны 2-й степени (1944) и Красной Звезды (1944). В одной из школ Белебея открыт Музей. Скончалась 1 октября 1971 года.  </vt:lpstr>
      <vt:lpstr>Сафиуллин Гани Бекинович командир 25-го стрелкового корпуса (Степной фронт) генерал-майор. Родился 1 июля 1905 года в селе Старый Кашир ныне Сармановского района (Татарстан) в семье крестьянина-бедняка. По национальности v татарин. Учился в сельском медресе. В 20-е годы после смерти родителей, беспризорный мальчишка ездил по стране в поисках куска хлеба. В 1922 г. судьба занесла Гани в Тургайские степи (Казахстан), где он нанялся пасти скот. В том же году он стал рассыльным укома партии, вступил в ряды комсомола. В 1923-26 гг. учился в краевой Совпартшколе и, окончив ее, направился инструктором в Бухтарминский уездный комитет комсомола в городе Семипалатинск (Казахстан). В Советской армии с 1927. В 1928 окончил школу по подготовке командиров взводов запаса. В 1930-31 гг. учился в Высшем пограничном военном училище, служил в войсках НКВД. Накануне Великой Отечественной Войны командовал полком. В 1941 г. окончил вечерний факультет Академии имени М.В.Фрунзе. В боях с немецко-фашистскими захватчиками учавствовал с июня 1941 г. В должности командира 25-го стрелкового корпуса (Степной фронт) участвовал в освобождении Украины. Корпус под его командованием в ночь на 25сентября 1943 года с ходу форсировал Днепр в районе сел Бородаевка и Домоткань (Верхнеднепровский район Днепропетровской области). Имея в боевых порядках полковую и дивизионную артиллерию, отражая многочисленные контратаки противника, за 5 дней боев расширил плацдарм по фронту до 25 и вглубину до 15 километров и прочно на нем закрепился. Звание Героя Советского Союза с вручением ордена Ленина и медали "Золотая Звезда" Гани Беккиновичу Сафиуллину присвоено указом Президиума Верховного Совета СССР от 26 октября 1943 г за успешное руководство воинскими соединениями и проявленные приэтом личное мужество и героизм. Умер 14 октября 1973 года.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 : Улицы в честь героев ВОВ.</dc:title>
  <dc:creator>Пользователь</dc:creator>
  <cp:lastModifiedBy>Admin</cp:lastModifiedBy>
  <cp:revision>10</cp:revision>
  <dcterms:created xsi:type="dcterms:W3CDTF">2015-03-23T12:13:08Z</dcterms:created>
  <dcterms:modified xsi:type="dcterms:W3CDTF">2015-03-24T10:37:54Z</dcterms:modified>
</cp:coreProperties>
</file>